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  <p:sldMasterId id="2147483889" r:id="rId2"/>
  </p:sldMasterIdLst>
  <p:notesMasterIdLst>
    <p:notesMasterId r:id="rId30"/>
  </p:notesMasterIdLst>
  <p:sldIdLst>
    <p:sldId id="300" r:id="rId3"/>
    <p:sldId id="263" r:id="rId4"/>
    <p:sldId id="276" r:id="rId5"/>
    <p:sldId id="257" r:id="rId6"/>
    <p:sldId id="277" r:id="rId7"/>
    <p:sldId id="278" r:id="rId8"/>
    <p:sldId id="279" r:id="rId9"/>
    <p:sldId id="296" r:id="rId10"/>
    <p:sldId id="297" r:id="rId11"/>
    <p:sldId id="280" r:id="rId12"/>
    <p:sldId id="281" r:id="rId13"/>
    <p:sldId id="282" r:id="rId14"/>
    <p:sldId id="283" r:id="rId15"/>
    <p:sldId id="295" r:id="rId16"/>
    <p:sldId id="284" r:id="rId17"/>
    <p:sldId id="285" r:id="rId18"/>
    <p:sldId id="286" r:id="rId19"/>
    <p:sldId id="287" r:id="rId20"/>
    <p:sldId id="294" r:id="rId21"/>
    <p:sldId id="289" r:id="rId22"/>
    <p:sldId id="288" r:id="rId23"/>
    <p:sldId id="290" r:id="rId24"/>
    <p:sldId id="291" r:id="rId25"/>
    <p:sldId id="299" r:id="rId26"/>
    <p:sldId id="301" r:id="rId27"/>
    <p:sldId id="298" r:id="rId28"/>
    <p:sldId id="29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CCD4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84917" autoAdjust="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DBA23-D0B5-446D-BB56-8CC51CFBB958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4AC3C-5D88-4725-94D1-9D96A7A82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4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AC3C-5D88-4725-94D1-9D96A7A821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AC3C-5D88-4725-94D1-9D96A7A821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75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AC3C-5D88-4725-94D1-9D96A7A821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75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AC3C-5D88-4725-94D1-9D96A7A821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3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AC3C-5D88-4725-94D1-9D96A7A821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5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out cracking and ultimate moment on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AC3C-5D88-4725-94D1-9D96A7A821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0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AB1A-070C-3D47-BDCC-9BB3DAACA349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4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9F8B-A3E2-8242-A689-832CA27F766F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BF9E-F660-6D4E-9B3C-F049D9406FEB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8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AB1A-070C-3D47-BDCC-9BB3DAACA349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6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C97B-0207-8D46-9E69-0BE46B0BD458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73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16A4-599B-7A4A-A194-762392D1B713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7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9C37-47D8-874C-B937-B1245CDD3271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89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E3618-5DDF-5148-9E3F-1A38297EF763}" type="datetime1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1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FE974-AA06-5547-B7A1-60F8D0F0B6B4}" type="datetime1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17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E602-EA05-8C40-B7F0-0762DDC8E124}" type="datetime1">
              <a:rPr lang="en-US" smtClean="0"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01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7B78-6EF7-3E49-90F6-81670BD062B6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4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C97B-0207-8D46-9E69-0BE46B0BD458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44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42A1-53F5-B543-8205-CF306B237A99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06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7F85-A5E1-E141-B01E-EB01BC365801}" type="datetime1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1144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7F85-A5E1-E141-B01E-EB01BC365801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7918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7F85-A5E1-E141-B01E-EB01BC365801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67530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7F85-A5E1-E141-B01E-EB01BC365801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1585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7F85-A5E1-E141-B01E-EB01BC365801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704774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7F85-A5E1-E141-B01E-EB01BC365801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1619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9F8B-A3E2-8242-A689-832CA27F766F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BF9E-F660-6D4E-9B3C-F049D9406FEB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2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16A4-599B-7A4A-A194-762392D1B713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9C37-47D8-874C-B937-B1245CDD3271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4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E3618-5DDF-5148-9E3F-1A38297EF763}" type="datetime1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1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FE974-AA06-5547-B7A1-60F8D0F0B6B4}" type="datetime1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E602-EA05-8C40-B7F0-0762DDC8E124}" type="datetime1">
              <a:rPr lang="en-US" smtClean="0"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1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7B78-6EF7-3E49-90F6-81670BD062B6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6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42A1-53F5-B543-8205-CF306B237A99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5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61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07F85-A5E1-E141-B01E-EB01BC365801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2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307F85-A5E1-E141-B01E-EB01BC365801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98F21B3-717E-41A5-B5B6-006F2EBE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3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47703"/>
            <a:ext cx="12192000" cy="89636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ankGothic Md BT" panose="020B0807020203060204" pitchFamily="34" charset="0"/>
              </a:rPr>
              <a:t>Precast/prestressed concrete institute </a:t>
            </a:r>
            <a:br>
              <a:rPr lang="en-US" sz="3200" dirty="0" smtClean="0">
                <a:solidFill>
                  <a:schemeClr val="bg1"/>
                </a:solidFill>
                <a:latin typeface="BankGothic Md BT" panose="020B0807020203060204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BankGothic Md BT" panose="020B0807020203060204" pitchFamily="34" charset="0"/>
              </a:rPr>
              <a:t>Big Beam Contest</a:t>
            </a:r>
            <a:endParaRPr lang="en-US" sz="3200" dirty="0">
              <a:solidFill>
                <a:schemeClr val="bg1"/>
              </a:solidFill>
              <a:latin typeface="BankGothic Md BT" panose="020B080702020306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8316" y="5178426"/>
            <a:ext cx="5472284" cy="1182288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BankGothic Md BT" panose="020B0807020203060204" pitchFamily="34" charset="0"/>
              </a:rPr>
              <a:t>CENE 486C: Capstone Presentation</a:t>
            </a:r>
          </a:p>
          <a:p>
            <a:pPr algn="ctr"/>
            <a:r>
              <a:rPr lang="en-US" sz="2000" dirty="0" smtClean="0">
                <a:latin typeface="BankGothic Md BT" panose="020B0807020203060204" pitchFamily="34" charset="0"/>
              </a:rPr>
              <a:t>April 20, 2017</a:t>
            </a:r>
          </a:p>
          <a:p>
            <a:endParaRPr lang="en-US" dirty="0" smtClean="0"/>
          </a:p>
        </p:txBody>
      </p:sp>
      <p:pic>
        <p:nvPicPr>
          <p:cNvPr id="1026" name="Picture 2" descr="Image result for northern arizona univers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6" y="328656"/>
            <a:ext cx="2278388" cy="84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0323" l="585" r="98392">
                        <a14:foregroundMark x1="16959" y1="32527" x2="9942" y2="45968"/>
                        <a14:foregroundMark x1="9942" y1="45699" x2="9942" y2="45699"/>
                        <a14:foregroundMark x1="4094" y1="31452" x2="4971" y2="66667"/>
                        <a14:foregroundMark x1="36988" y1="6183" x2="65936" y2="8333"/>
                        <a14:foregroundMark x1="91520" y1="25000" x2="98684" y2="55914"/>
                        <a14:foregroundMark x1="58918" y1="90591" x2="41667" y2="89516"/>
                        <a14:foregroundMark x1="585" y1="42473" x2="585" y2="52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8" y="2244064"/>
            <a:ext cx="5820945" cy="3165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1347" y="5993146"/>
            <a:ext cx="105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kGothic Md BT" panose="020B0807020203060204" pitchFamily="34" charset="0"/>
                <a:ea typeface="+mn-ea"/>
                <a:cs typeface="+mn-cs"/>
              </a:rPr>
              <a:t>Qusai 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kGothic Md BT" panose="020B0807020203060204" pitchFamily="34" charset="0"/>
                <a:ea typeface="+mn-ea"/>
                <a:cs typeface="+mn-cs"/>
              </a:rPr>
              <a:t>Ghalbi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kGothic Md BT" panose="020B0807020203060204" pitchFamily="34" charset="0"/>
                <a:ea typeface="+mn-ea"/>
                <a:cs typeface="+mn-cs"/>
              </a:rPr>
              <a:t>, Mohammed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kGothic Md BT" panose="020B0807020203060204" pitchFamily="34" charset="0"/>
                <a:ea typeface="+mn-ea"/>
                <a:cs typeface="+mn-cs"/>
              </a:rPr>
              <a:t>Alradhi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kGothic Md BT" panose="020B080702020306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kGothic Md BT" panose="020B0807020203060204" pitchFamily="34" charset="0"/>
                <a:ea typeface="+mn-ea"/>
                <a:cs typeface="+mn-cs"/>
              </a:rPr>
              <a:t>Kacy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kGothic Md BT" panose="020B0807020203060204" pitchFamily="34" charset="0"/>
                <a:ea typeface="+mn-ea"/>
                <a:cs typeface="+mn-cs"/>
              </a:rPr>
              <a:t> Aoki, Rick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kGothic Md BT" panose="020B0807020203060204" pitchFamily="34" charset="0"/>
                <a:ea typeface="+mn-ea"/>
                <a:cs typeface="+mn-cs"/>
              </a:rPr>
              <a:t>Wilson</a:t>
            </a:r>
          </a:p>
        </p:txBody>
      </p:sp>
    </p:spTree>
    <p:extLst>
      <p:ext uri="{BB962C8B-B14F-4D97-AF65-F5344CB8AC3E}">
        <p14:creationId xmlns:p14="http://schemas.microsoft.com/office/powerpoint/2010/main" val="502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Test Results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215327"/>
              </p:ext>
            </p:extLst>
          </p:nvPr>
        </p:nvGraphicFramePr>
        <p:xfrm>
          <a:off x="1965158" y="2363545"/>
          <a:ext cx="8261684" cy="3275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4269">
                  <a:extLst>
                    <a:ext uri="{9D8B030D-6E8A-4147-A177-3AD203B41FA5}">
                      <a16:colId xmlns:a16="http://schemas.microsoft.com/office/drawing/2014/main" val="129237058"/>
                    </a:ext>
                  </a:extLst>
                </a:gridCol>
                <a:gridCol w="2034484">
                  <a:extLst>
                    <a:ext uri="{9D8B030D-6E8A-4147-A177-3AD203B41FA5}">
                      <a16:colId xmlns:a16="http://schemas.microsoft.com/office/drawing/2014/main" val="1126668650"/>
                    </a:ext>
                  </a:extLst>
                </a:gridCol>
                <a:gridCol w="2077752">
                  <a:extLst>
                    <a:ext uri="{9D8B030D-6E8A-4147-A177-3AD203B41FA5}">
                      <a16:colId xmlns:a16="http://schemas.microsoft.com/office/drawing/2014/main" val="3140168743"/>
                    </a:ext>
                  </a:extLst>
                </a:gridCol>
                <a:gridCol w="1625863">
                  <a:extLst>
                    <a:ext uri="{9D8B030D-6E8A-4147-A177-3AD203B41FA5}">
                      <a16:colId xmlns:a16="http://schemas.microsoft.com/office/drawing/2014/main" val="1097221525"/>
                    </a:ext>
                  </a:extLst>
                </a:gridCol>
                <a:gridCol w="1109316">
                  <a:extLst>
                    <a:ext uri="{9D8B030D-6E8A-4147-A177-3AD203B41FA5}">
                      <a16:colId xmlns:a16="http://schemas.microsoft.com/office/drawing/2014/main" val="2594996907"/>
                    </a:ext>
                  </a:extLst>
                </a:gridCol>
              </a:tblGrid>
              <a:tr h="927391"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Compression (PSI)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Modulus of 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Elasticity (PSI)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Peak 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Strain (in/in)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Tension (PSI)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0197072"/>
                  </a:ext>
                </a:extLst>
              </a:tr>
              <a:tr h="333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Mix #1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5257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9.73E+06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0.00122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327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0219969"/>
                  </a:ext>
                </a:extLst>
              </a:tr>
              <a:tr h="333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Mix #2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8407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5.07E+06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0.00235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482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315559"/>
                  </a:ext>
                </a:extLst>
              </a:tr>
              <a:tr h="333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Mix #3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8566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4.66E+06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0.00220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498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2645224"/>
                  </a:ext>
                </a:extLst>
              </a:tr>
              <a:tr h="333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Mix #4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8905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4.86E+06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0.00202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69356"/>
                  </a:ext>
                </a:extLst>
              </a:tr>
              <a:tr h="333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LW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7609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3.46E+06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0.00265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497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6439947"/>
                  </a:ext>
                </a:extLst>
              </a:tr>
              <a:tr h="333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SCC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8365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4.63E+06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0.00186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511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25164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76928" y="1994213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2: Tests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Mix Scoring</a:t>
            </a:r>
            <a:endParaRPr lang="en-US" dirty="0">
              <a:latin typeface="BankGothic Md BT" panose="020B0807020203060204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56030"/>
              </p:ext>
            </p:extLst>
          </p:nvPr>
        </p:nvGraphicFramePr>
        <p:xfrm>
          <a:off x="2306052" y="2078151"/>
          <a:ext cx="8289758" cy="3188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741">
                  <a:extLst>
                    <a:ext uri="{9D8B030D-6E8A-4147-A177-3AD203B41FA5}">
                      <a16:colId xmlns:a16="http://schemas.microsoft.com/office/drawing/2014/main" val="3287336558"/>
                    </a:ext>
                  </a:extLst>
                </a:gridCol>
                <a:gridCol w="1843590">
                  <a:extLst>
                    <a:ext uri="{9D8B030D-6E8A-4147-A177-3AD203B41FA5}">
                      <a16:colId xmlns:a16="http://schemas.microsoft.com/office/drawing/2014/main" val="1446787651"/>
                    </a:ext>
                  </a:extLst>
                </a:gridCol>
                <a:gridCol w="1613142">
                  <a:extLst>
                    <a:ext uri="{9D8B030D-6E8A-4147-A177-3AD203B41FA5}">
                      <a16:colId xmlns:a16="http://schemas.microsoft.com/office/drawing/2014/main" val="1582134990"/>
                    </a:ext>
                  </a:extLst>
                </a:gridCol>
                <a:gridCol w="1037021">
                  <a:extLst>
                    <a:ext uri="{9D8B030D-6E8A-4147-A177-3AD203B41FA5}">
                      <a16:colId xmlns:a16="http://schemas.microsoft.com/office/drawing/2014/main" val="2056646002"/>
                    </a:ext>
                  </a:extLst>
                </a:gridCol>
                <a:gridCol w="1267468">
                  <a:extLst>
                    <a:ext uri="{9D8B030D-6E8A-4147-A177-3AD203B41FA5}">
                      <a16:colId xmlns:a16="http://schemas.microsoft.com/office/drawing/2014/main" val="1693997535"/>
                    </a:ext>
                  </a:extLst>
                </a:gridCol>
                <a:gridCol w="921796">
                  <a:extLst>
                    <a:ext uri="{9D8B030D-6E8A-4147-A177-3AD203B41FA5}">
                      <a16:colId xmlns:a16="http://schemas.microsoft.com/office/drawing/2014/main" val="3347408083"/>
                    </a:ext>
                  </a:extLst>
                </a:gridCol>
              </a:tblGrid>
              <a:tr h="822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Mix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Compression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Modulus of Elasticity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Peak Strain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Tension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Score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030232"/>
                  </a:ext>
                </a:extLst>
              </a:tr>
              <a:tr h="394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Mix #1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0.59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0.36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0.46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0.58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1.99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2740607"/>
                  </a:ext>
                </a:extLst>
              </a:tr>
              <a:tr h="394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Mix #2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0.87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0.68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0.89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0.86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8634029"/>
                  </a:ext>
                </a:extLst>
              </a:tr>
              <a:tr h="394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Mix #3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0.74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0.83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0.89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3.42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5867247"/>
                  </a:ext>
                </a:extLst>
              </a:tr>
              <a:tr h="394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Mix #4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0.71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0.76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3.48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951287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LW – TPAC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1.00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1.00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0.89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3.74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91387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SCC – TPAC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0.93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0.75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0.70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0.91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3.29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870897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06052" y="1708819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3: Normalized Mix Scoring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798" y="452707"/>
            <a:ext cx="10778126" cy="1325563"/>
          </a:xfrm>
        </p:spPr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Final Mix Design: TPAC’s LW Mix</a:t>
            </a:r>
            <a:endParaRPr lang="en-US" dirty="0">
              <a:latin typeface="BankGothic Md BT" panose="020B0807020203060204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429680"/>
              </p:ext>
            </p:extLst>
          </p:nvPr>
        </p:nvGraphicFramePr>
        <p:xfrm>
          <a:off x="2449799" y="1756627"/>
          <a:ext cx="7454124" cy="4964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8467">
                  <a:extLst>
                    <a:ext uri="{9D8B030D-6E8A-4147-A177-3AD203B41FA5}">
                      <a16:colId xmlns:a16="http://schemas.microsoft.com/office/drawing/2014/main" val="1363087186"/>
                    </a:ext>
                  </a:extLst>
                </a:gridCol>
                <a:gridCol w="1465657">
                  <a:extLst>
                    <a:ext uri="{9D8B030D-6E8A-4147-A177-3AD203B41FA5}">
                      <a16:colId xmlns:a16="http://schemas.microsoft.com/office/drawing/2014/main" val="2592162392"/>
                    </a:ext>
                  </a:extLst>
                </a:gridCol>
              </a:tblGrid>
              <a:tr h="256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Material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Weight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909013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Type II Arizona Portland Cement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730 </a:t>
                      </a:r>
                      <a:r>
                        <a:rPr lang="en-US" sz="2400" dirty="0" err="1">
                          <a:effectLst/>
                        </a:rPr>
                        <a:t>lbs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3166791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Class F Fly Ash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185 </a:t>
                      </a:r>
                      <a:r>
                        <a:rPr lang="en-US" sz="2400" dirty="0" err="1">
                          <a:effectLst/>
                        </a:rPr>
                        <a:t>lbs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600555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WCS Maricopa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1328 </a:t>
                      </a:r>
                      <a:r>
                        <a:rPr lang="en-US" sz="2400" dirty="0" err="1">
                          <a:effectLst/>
                        </a:rPr>
                        <a:t>lbs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994255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½” Expanded Shale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867 </a:t>
                      </a:r>
                      <a:r>
                        <a:rPr lang="en-US" sz="2400" dirty="0" err="1">
                          <a:effectLst/>
                        </a:rPr>
                        <a:t>lbs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834128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Water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308 </a:t>
                      </a:r>
                      <a:r>
                        <a:rPr lang="en-US" sz="2400" dirty="0" err="1">
                          <a:effectLst/>
                        </a:rPr>
                        <a:t>lbs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3336242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Estimated Air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1.00%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7837258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Admixtures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8287257"/>
                  </a:ext>
                </a:extLst>
              </a:tr>
              <a:tr h="525669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Advacast</a:t>
                      </a:r>
                      <a:r>
                        <a:rPr lang="en-US" sz="2400" dirty="0">
                          <a:effectLst/>
                        </a:rPr>
                        <a:t> 575: High-Range Water-Reducing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73 </a:t>
                      </a:r>
                      <a:r>
                        <a:rPr lang="en-US" sz="2400" dirty="0" err="1">
                          <a:effectLst/>
                        </a:rPr>
                        <a:t>oz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0152093"/>
                  </a:ext>
                </a:extLst>
              </a:tr>
              <a:tr h="525669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VmarF-100: Concrete Rheology-Modifying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24 </a:t>
                      </a:r>
                      <a:r>
                        <a:rPr lang="en-US" sz="2400" dirty="0" err="1">
                          <a:effectLst/>
                        </a:rPr>
                        <a:t>oz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9812589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Recover: Hydration Stabilizer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 </a:t>
                      </a:r>
                      <a:r>
                        <a:rPr lang="en-US" sz="2400" dirty="0" err="1">
                          <a:effectLst/>
                        </a:rPr>
                        <a:t>oz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4610961"/>
                  </a:ext>
                </a:extLst>
              </a:tr>
              <a:tr h="256888">
                <a:tc>
                  <a:txBody>
                    <a:bodyPr/>
                    <a:lstStyle/>
                    <a:p>
                      <a:pPr marL="457200" marR="0" lv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Vmar3: Rheology-Modifying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 </a:t>
                      </a:r>
                      <a:r>
                        <a:rPr lang="en-US" sz="2400" dirty="0" err="1">
                          <a:effectLst/>
                        </a:rPr>
                        <a:t>oz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458524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49799" y="1387295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4: Mix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06" y="10080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Beam Design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6773" y="1262847"/>
            <a:ext cx="10515600" cy="5513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Changes in Designs</a:t>
            </a:r>
          </a:p>
          <a:p>
            <a:r>
              <a:rPr lang="en-US" sz="2200" dirty="0" smtClean="0"/>
              <a:t>Dimension</a:t>
            </a:r>
          </a:p>
          <a:p>
            <a:r>
              <a:rPr lang="en-US" sz="2200" dirty="0" smtClean="0"/>
              <a:t>Steel amount</a:t>
            </a:r>
          </a:p>
          <a:p>
            <a:r>
              <a:rPr lang="en-US" sz="2200" dirty="0" smtClean="0"/>
              <a:t>Shape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3600" dirty="0" smtClean="0"/>
              <a:t>Steps for Analysis: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Find stress at release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Determine cracking </a:t>
            </a:r>
            <a:r>
              <a:rPr lang="en-US" sz="2200" dirty="0"/>
              <a:t>l</a:t>
            </a:r>
            <a:r>
              <a:rPr lang="en-US" sz="2200" dirty="0" smtClean="0"/>
              <a:t>oad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Calculate ultimate capacity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Check shear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Predict deflections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7483914" y="5980804"/>
            <a:ext cx="386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9: MathCAD [1]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35" y="3584611"/>
            <a:ext cx="3600450" cy="1552575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568053"/>
            <a:ext cx="5495925" cy="1247775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288" y="2457857"/>
            <a:ext cx="3666122" cy="657226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243" y="2270651"/>
            <a:ext cx="290512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9874742" y="1815828"/>
            <a:ext cx="175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Stress at Release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141290" y="3150941"/>
            <a:ext cx="148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Cracking Load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959221" y="5177972"/>
            <a:ext cx="184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Ultimate Capacity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72175" y="5101411"/>
            <a:ext cx="16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Shear Envelope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Beam Scoring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1037213"/>
              </p:ext>
            </p:extLst>
          </p:nvPr>
        </p:nvGraphicFramePr>
        <p:xfrm>
          <a:off x="838200" y="1690688"/>
          <a:ext cx="9917777" cy="4304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626">
                  <a:extLst>
                    <a:ext uri="{9D8B030D-6E8A-4147-A177-3AD203B41FA5}">
                      <a16:colId xmlns:a16="http://schemas.microsoft.com/office/drawing/2014/main" val="3287336558"/>
                    </a:ext>
                  </a:extLst>
                </a:gridCol>
                <a:gridCol w="1171573">
                  <a:extLst>
                    <a:ext uri="{9D8B030D-6E8A-4147-A177-3AD203B41FA5}">
                      <a16:colId xmlns:a16="http://schemas.microsoft.com/office/drawing/2014/main" val="1867973236"/>
                    </a:ext>
                  </a:extLst>
                </a:gridCol>
                <a:gridCol w="1089067">
                  <a:extLst>
                    <a:ext uri="{9D8B030D-6E8A-4147-A177-3AD203B41FA5}">
                      <a16:colId xmlns:a16="http://schemas.microsoft.com/office/drawing/2014/main" val="3747864371"/>
                    </a:ext>
                  </a:extLst>
                </a:gridCol>
                <a:gridCol w="899307">
                  <a:extLst>
                    <a:ext uri="{9D8B030D-6E8A-4147-A177-3AD203B41FA5}">
                      <a16:colId xmlns:a16="http://schemas.microsoft.com/office/drawing/2014/main" val="2260736677"/>
                    </a:ext>
                  </a:extLst>
                </a:gridCol>
                <a:gridCol w="1625352">
                  <a:extLst>
                    <a:ext uri="{9D8B030D-6E8A-4147-A177-3AD203B41FA5}">
                      <a16:colId xmlns:a16="http://schemas.microsoft.com/office/drawing/2014/main" val="1446787651"/>
                    </a:ext>
                  </a:extLst>
                </a:gridCol>
                <a:gridCol w="1905869">
                  <a:extLst>
                    <a:ext uri="{9D8B030D-6E8A-4147-A177-3AD203B41FA5}">
                      <a16:colId xmlns:a16="http://schemas.microsoft.com/office/drawing/2014/main" val="1582134990"/>
                    </a:ext>
                  </a:extLst>
                </a:gridCol>
                <a:gridCol w="1303583">
                  <a:extLst>
                    <a:ext uri="{9D8B030D-6E8A-4147-A177-3AD203B41FA5}">
                      <a16:colId xmlns:a16="http://schemas.microsoft.com/office/drawing/2014/main" val="2056646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93997535"/>
                    </a:ext>
                  </a:extLst>
                </a:gridCol>
              </a:tblGrid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Design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Weight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 (in)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Score- Cost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Score-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Weight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Score</a:t>
                      </a:r>
                      <a:r>
                        <a:rPr lang="en-US" sz="2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- 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effectLst/>
                        </a:rPr>
                        <a:t>Score</a:t>
                      </a:r>
                      <a:endParaRPr lang="en-US" sz="2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2030232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$131.71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1174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10.0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8.9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27.4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740607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$136.88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1454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9.6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25.6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38634029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$158.80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2111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4.7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3.3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10.0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18.0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85867247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$157.36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1374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5.0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7.4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12.4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951287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$149.55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967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6.5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9.6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8.9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25.0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7291387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$158.69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4.7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10.0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8.9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23.6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28708972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$160.81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967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22.8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29743212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$155.80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1959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8454205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$183.06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2713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53456594"/>
                  </a:ext>
                </a:extLst>
              </a:tr>
              <a:tr h="3122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$150.39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992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24.8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3434724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6035942"/>
                <a:ext cx="5279971" cy="640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𝑆𝑐𝑜𝑟𝑖𝑛𝑔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𝑉𝑎𝑙𝑢𝑒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𝐸𝑛𝑡𝑟𝑦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𝑊𝑜𝑟𝑠𝑡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𝑉𝑎𝑙𝑢𝑒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𝐵𝑒𝑠𝑡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𝑉𝑎𝑙𝑢𝑒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𝑊𝑜𝑟𝑠𝑡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𝑉𝑎𝑙𝑢𝑒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35942"/>
                <a:ext cx="5279971" cy="640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38200" y="1317091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5: Beam Scoring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65" y="230285"/>
            <a:ext cx="2932670" cy="1325563"/>
          </a:xfrm>
        </p:spPr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Final </a:t>
            </a:r>
            <a:br>
              <a:rPr lang="en-US" dirty="0" smtClean="0">
                <a:latin typeface="BankGothic Md BT" panose="020B0807020203060204"/>
              </a:rPr>
            </a:br>
            <a:r>
              <a:rPr lang="en-US" dirty="0" smtClean="0">
                <a:latin typeface="BankGothic Md BT" panose="020B0807020203060204"/>
              </a:rPr>
              <a:t>Design 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52816" y="6316049"/>
            <a:ext cx="386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10: Final Design [6]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Total Weight: 1217.7 </a:t>
            </a:r>
            <a:r>
              <a:rPr lang="en-US" dirty="0" err="1" smtClean="0"/>
              <a:t>lbs</a:t>
            </a:r>
            <a:endParaRPr lang="en-US" dirty="0" smtClean="0"/>
          </a:p>
          <a:p>
            <a:pPr lvl="1"/>
            <a:r>
              <a:rPr lang="en-US" dirty="0" smtClean="0"/>
              <a:t>Volume = 9.62 ft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Unit Weight = 126.6 </a:t>
            </a:r>
            <a:r>
              <a:rPr lang="en-US" dirty="0" err="1" smtClean="0"/>
              <a:t>lb</a:t>
            </a:r>
            <a:r>
              <a:rPr lang="en-US" dirty="0" smtClean="0"/>
              <a:t>/ft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Total Cost: $179.40</a:t>
            </a:r>
            <a:endParaRPr lang="en-US" baseline="30000" dirty="0"/>
          </a:p>
          <a:p>
            <a:pPr lvl="1"/>
            <a:r>
              <a:rPr lang="en-US" dirty="0" smtClean="0"/>
              <a:t>Concrete</a:t>
            </a:r>
          </a:p>
          <a:p>
            <a:pPr lvl="1"/>
            <a:r>
              <a:rPr lang="en-US" dirty="0" err="1" smtClean="0"/>
              <a:t>Prestressing</a:t>
            </a:r>
            <a:r>
              <a:rPr lang="en-US" dirty="0" smtClean="0"/>
              <a:t> Strands</a:t>
            </a:r>
          </a:p>
          <a:p>
            <a:pPr lvl="1"/>
            <a:r>
              <a:rPr lang="en-US" dirty="0" smtClean="0"/>
              <a:t>Rebar #4</a:t>
            </a:r>
          </a:p>
          <a:p>
            <a:pPr lvl="1"/>
            <a:r>
              <a:rPr lang="en-US" dirty="0" smtClean="0"/>
              <a:t>Mesh</a:t>
            </a:r>
          </a:p>
          <a:p>
            <a:pPr lvl="1"/>
            <a:r>
              <a:rPr lang="en-US" dirty="0" smtClean="0"/>
              <a:t>Formwork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320" y="230285"/>
            <a:ext cx="4938713" cy="64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Beam Fabrication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8390" y="2366227"/>
            <a:ext cx="4074539" cy="2716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9282" y="2581994"/>
            <a:ext cx="4074541" cy="2291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9486" y="2197342"/>
            <a:ext cx="4081642" cy="30612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49" y="1690688"/>
            <a:ext cx="3055905" cy="4074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410699" y="5915272"/>
            <a:ext cx="386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11: Formwork [5]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229691" y="5918824"/>
            <a:ext cx="265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12: Prestressed Strands [5]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460588" y="5961438"/>
            <a:ext cx="265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13: Final Pour [5]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855149" y="5961438"/>
            <a:ext cx="265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14: Two Weeks After Pour Day [2]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6894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Test Setup</a:t>
            </a:r>
            <a:endParaRPr lang="en-US" dirty="0">
              <a:latin typeface="BankGothic Md BT" panose="020B0807020203060204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74" y="1204801"/>
            <a:ext cx="9144000" cy="5151549"/>
          </a:xfrm>
          <a:ln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32074" y="6352143"/>
            <a:ext cx="386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15: Test Setup [6]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31200" y="5825066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Support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2800" y="5653524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Support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2020" y="4596656"/>
            <a:ext cx="75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Ruler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9886" y="2889326"/>
            <a:ext cx="844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Piston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4231" y="5223291"/>
            <a:ext cx="1326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String Pots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9146" y="3875078"/>
            <a:ext cx="13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Splitter Bar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2205" y="347453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Loading Cell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318938" y="4796711"/>
            <a:ext cx="595860" cy="921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146800" y="3706921"/>
            <a:ext cx="1579456" cy="308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459753" y="4075133"/>
            <a:ext cx="53300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</p:cNvCxnSpPr>
          <p:nvPr/>
        </p:nvCxnSpPr>
        <p:spPr>
          <a:xfrm>
            <a:off x="5550941" y="5423346"/>
            <a:ext cx="36385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349305" y="4075133"/>
            <a:ext cx="1932171" cy="125461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082800" y="5005977"/>
            <a:ext cx="533008" cy="64754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849931" y="4958322"/>
            <a:ext cx="1293136" cy="82598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679807" y="3089381"/>
            <a:ext cx="992399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260209" y="4279702"/>
            <a:ext cx="4940351" cy="103818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09421" cy="1325563"/>
          </a:xfrm>
        </p:spPr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Predictions – Cylinder Testing Results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Compression – 8352 psi ± 622 psi</a:t>
            </a:r>
          </a:p>
          <a:p>
            <a:r>
              <a:rPr lang="en-US" dirty="0" smtClean="0"/>
              <a:t>Tension – 405 </a:t>
            </a:r>
            <a:r>
              <a:rPr lang="en-US" dirty="0"/>
              <a:t>psi </a:t>
            </a:r>
            <a:r>
              <a:rPr lang="en-US" dirty="0" smtClean="0"/>
              <a:t>± 49 psi</a:t>
            </a:r>
          </a:p>
          <a:p>
            <a:r>
              <a:rPr lang="en-US" dirty="0" smtClean="0"/>
              <a:t>Peak Strain – .00303 in/in</a:t>
            </a:r>
            <a:r>
              <a:rPr lang="en-US" baseline="30000" dirty="0" smtClean="0"/>
              <a:t> </a:t>
            </a:r>
            <a:r>
              <a:rPr lang="en-US" dirty="0" smtClean="0"/>
              <a:t>± .00029 in/in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306" y="1868389"/>
            <a:ext cx="2592680" cy="38581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4" r="21641"/>
          <a:stretch/>
        </p:blipFill>
        <p:spPr>
          <a:xfrm rot="5400000">
            <a:off x="2826790" y="3439414"/>
            <a:ext cx="2213814" cy="2522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56273" y="5807631"/>
            <a:ext cx="252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16: Final Split Cylinder Test [7]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93306" y="5778016"/>
            <a:ext cx="259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17: Final Compression Test [7]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Final Predictions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33211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Cracking Load – 20 kips</a:t>
            </a:r>
          </a:p>
          <a:p>
            <a:pPr lvl="1"/>
            <a:r>
              <a:rPr lang="en-US" dirty="0" smtClean="0"/>
              <a:t>Moment at cracking: 77.1 kip-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Ultimate Load – 34.80 kips</a:t>
            </a:r>
          </a:p>
          <a:p>
            <a:pPr lvl="1"/>
            <a:r>
              <a:rPr lang="en-US" dirty="0" smtClean="0"/>
              <a:t>Moment at ultimate: 134.2 kip-</a:t>
            </a:r>
            <a:r>
              <a:rPr lang="en-US" dirty="0" err="1" smtClean="0"/>
              <a:t>ft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Deflection – 3.45 inches</a:t>
            </a:r>
          </a:p>
          <a:p>
            <a:pPr lvl="1"/>
            <a:r>
              <a:rPr lang="en-US" dirty="0" smtClean="0"/>
              <a:t>Virtual work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1" y="1928867"/>
            <a:ext cx="5991369" cy="3840301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67326" y="3745775"/>
                <a:ext cx="3841434" cy="860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𝑢𝑙𝑡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𝐿𝐿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𝐷𝐿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7.5 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326" y="3745775"/>
                <a:ext cx="3841434" cy="8605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71411" y="5769168"/>
            <a:ext cx="561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18: Response 2000 Moment-Curvature Graph [6]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5577167"/>
                <a:ext cx="2807369" cy="106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𝑚𝑀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577167"/>
                <a:ext cx="2807369" cy="10610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1142128" y="2319871"/>
            <a:ext cx="137160" cy="1354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08550" y="3587959"/>
            <a:ext cx="137160" cy="1354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47560" y="4344053"/>
            <a:ext cx="184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Cracking Moment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08862" y="3558255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Ultimate Moment</a:t>
            </a:r>
            <a:endParaRPr lang="en-US"/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H="1" flipV="1">
            <a:off x="7147560" y="3664352"/>
            <a:ext cx="924163" cy="679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</p:cNvCxnSpPr>
          <p:nvPr/>
        </p:nvCxnSpPr>
        <p:spPr>
          <a:xfrm flipV="1">
            <a:off x="10141971" y="2502472"/>
            <a:ext cx="933108" cy="1055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3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8211" cy="1325563"/>
          </a:xfrm>
        </p:spPr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Stakeholders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NAU Department of Civil Engineering, </a:t>
            </a:r>
            <a:r>
              <a:rPr lang="en-US" dirty="0"/>
              <a:t>Construction </a:t>
            </a:r>
            <a:r>
              <a:rPr lang="en-US" dirty="0" smtClean="0"/>
              <a:t>Management and Environmental Engineering (CECMEE)</a:t>
            </a:r>
          </a:p>
          <a:p>
            <a:r>
              <a:rPr lang="en-US" dirty="0" smtClean="0"/>
              <a:t>Precast/Prestressed Concrete Institute (PCI)</a:t>
            </a:r>
          </a:p>
          <a:p>
            <a:r>
              <a:rPr lang="en-US" dirty="0" smtClean="0"/>
              <a:t>TPAC </a:t>
            </a:r>
            <a:r>
              <a:rPr lang="en-US" dirty="0"/>
              <a:t>Kiewit </a:t>
            </a:r>
            <a:r>
              <a:rPr lang="en-US" dirty="0" smtClean="0"/>
              <a:t>Western</a:t>
            </a:r>
          </a:p>
          <a:p>
            <a:r>
              <a:rPr lang="en-US" dirty="0" smtClean="0"/>
              <a:t>Dr. Robin Tuchscherer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10735" y="6311900"/>
            <a:ext cx="368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1: Dr. Robin Tuchscherer [1]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735" y="3198326"/>
            <a:ext cx="3353884" cy="3073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215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Beam Test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20</a:t>
            </a:fld>
            <a:endParaRPr lang="en-US"/>
          </a:p>
        </p:txBody>
      </p:sp>
      <p:pic>
        <p:nvPicPr>
          <p:cNvPr id="5" name="My Movie 1 - 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792588"/>
            <a:ext cx="8153400" cy="4572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14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Final Results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213411"/>
              </p:ext>
            </p:extLst>
          </p:nvPr>
        </p:nvGraphicFramePr>
        <p:xfrm>
          <a:off x="2427354" y="5028825"/>
          <a:ext cx="7987382" cy="169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867400927"/>
                    </a:ext>
                  </a:extLst>
                </a:gridCol>
                <a:gridCol w="1433371">
                  <a:extLst>
                    <a:ext uri="{9D8B030D-6E8A-4147-A177-3AD203B41FA5}">
                      <a16:colId xmlns:a16="http://schemas.microsoft.com/office/drawing/2014/main" val="518108961"/>
                    </a:ext>
                  </a:extLst>
                </a:gridCol>
                <a:gridCol w="1433371">
                  <a:extLst>
                    <a:ext uri="{9D8B030D-6E8A-4147-A177-3AD203B41FA5}">
                      <a16:colId xmlns:a16="http://schemas.microsoft.com/office/drawing/2014/main" val="190108301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691827905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747588548"/>
                    </a:ext>
                  </a:extLst>
                </a:gridCol>
              </a:tblGrid>
              <a:tr h="42411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Criteria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Predicted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Actual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021541"/>
                  </a:ext>
                </a:extLst>
              </a:tr>
              <a:tr h="42411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Cracking Load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 kips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 kips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20.34</a:t>
                      </a:r>
                      <a:r>
                        <a:rPr lang="en-US" sz="2000" b="0" baseline="0" dirty="0" smtClean="0"/>
                        <a:t> kips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2%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606906"/>
                  </a:ext>
                </a:extLst>
              </a:tr>
              <a:tr h="42411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Ultimate</a:t>
                      </a:r>
                      <a:r>
                        <a:rPr lang="en-US" sz="2000" baseline="0" dirty="0" smtClean="0"/>
                        <a:t> Load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32-39 kips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34.80</a:t>
                      </a:r>
                      <a:r>
                        <a:rPr lang="en-US" sz="2000" b="0" baseline="0" dirty="0" smtClean="0"/>
                        <a:t> kips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40.71 kips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17%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834858"/>
                  </a:ext>
                </a:extLst>
              </a:tr>
              <a:tr h="42411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Ultimate</a:t>
                      </a:r>
                      <a:r>
                        <a:rPr lang="en-US" sz="2000" baseline="0" dirty="0" smtClean="0"/>
                        <a:t> Deflection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X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3.45 in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4.79 in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/>
                        <a:t>39%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8715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73428" y="4655669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6: Final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398" y="1411219"/>
            <a:ext cx="5812432" cy="36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Failure</a:t>
            </a:r>
            <a:endParaRPr lang="en-US" dirty="0">
              <a:latin typeface="BankGothic Md BT" panose="020B0807020203060204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ln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95108" y="6311900"/>
            <a:ext cx="561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19: Beam Failure[6]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Project Cost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20" y="1690688"/>
            <a:ext cx="1292464" cy="7071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486635"/>
              </p:ext>
            </p:extLst>
          </p:nvPr>
        </p:nvGraphicFramePr>
        <p:xfrm>
          <a:off x="275639" y="1690688"/>
          <a:ext cx="11640721" cy="4364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5568">
                  <a:extLst>
                    <a:ext uri="{9D8B030D-6E8A-4147-A177-3AD203B41FA5}">
                      <a16:colId xmlns:a16="http://schemas.microsoft.com/office/drawing/2014/main" val="3330122569"/>
                    </a:ext>
                  </a:extLst>
                </a:gridCol>
                <a:gridCol w="1825568">
                  <a:extLst>
                    <a:ext uri="{9D8B030D-6E8A-4147-A177-3AD203B41FA5}">
                      <a16:colId xmlns:a16="http://schemas.microsoft.com/office/drawing/2014/main" val="2430688096"/>
                    </a:ext>
                  </a:extLst>
                </a:gridCol>
                <a:gridCol w="1323720">
                  <a:extLst>
                    <a:ext uri="{9D8B030D-6E8A-4147-A177-3AD203B41FA5}">
                      <a16:colId xmlns:a16="http://schemas.microsoft.com/office/drawing/2014/main" val="3267734559"/>
                    </a:ext>
                  </a:extLst>
                </a:gridCol>
                <a:gridCol w="1333173">
                  <a:extLst>
                    <a:ext uri="{9D8B030D-6E8A-4147-A177-3AD203B41FA5}">
                      <a16:colId xmlns:a16="http://schemas.microsoft.com/office/drawing/2014/main" val="2239732508"/>
                    </a:ext>
                  </a:extLst>
                </a:gridCol>
                <a:gridCol w="1333173">
                  <a:extLst>
                    <a:ext uri="{9D8B030D-6E8A-4147-A177-3AD203B41FA5}">
                      <a16:colId xmlns:a16="http://schemas.microsoft.com/office/drawing/2014/main" val="2150186616"/>
                    </a:ext>
                  </a:extLst>
                </a:gridCol>
                <a:gridCol w="1333173">
                  <a:extLst>
                    <a:ext uri="{9D8B030D-6E8A-4147-A177-3AD203B41FA5}">
                      <a16:colId xmlns:a16="http://schemas.microsoft.com/office/drawing/2014/main" val="516508527"/>
                    </a:ext>
                  </a:extLst>
                </a:gridCol>
                <a:gridCol w="1333173">
                  <a:extLst>
                    <a:ext uri="{9D8B030D-6E8A-4147-A177-3AD203B41FA5}">
                      <a16:colId xmlns:a16="http://schemas.microsoft.com/office/drawing/2014/main" val="3546590853"/>
                    </a:ext>
                  </a:extLst>
                </a:gridCol>
                <a:gridCol w="1333173">
                  <a:extLst>
                    <a:ext uri="{9D8B030D-6E8A-4147-A177-3AD203B41FA5}">
                      <a16:colId xmlns:a16="http://schemas.microsoft.com/office/drawing/2014/main" val="2790301917"/>
                    </a:ext>
                  </a:extLst>
                </a:gridCol>
              </a:tblGrid>
              <a:tr h="29144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7893645"/>
                  </a:ext>
                </a:extLst>
              </a:tr>
              <a:tr h="35740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Classification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Hours (</a:t>
                      </a:r>
                      <a:r>
                        <a:rPr lang="en-US" sz="1600" dirty="0" err="1">
                          <a:effectLst/>
                        </a:rPr>
                        <a:t>hr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Rate/ Hour ($)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Cost ($)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Hours (</a:t>
                      </a:r>
                      <a:r>
                        <a:rPr lang="en-US" sz="1600" dirty="0" err="1">
                          <a:effectLst/>
                        </a:rPr>
                        <a:t>hr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Rate/ Hour ($)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Cost ($)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00057"/>
                  </a:ext>
                </a:extLst>
              </a:tr>
              <a:tr h="274606">
                <a:tc rowSpan="5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1.0 Personnel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SENG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$19,320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$11,620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72992077"/>
                  </a:ext>
                </a:extLst>
              </a:tr>
              <a:tr h="274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ENG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$24,552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328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</a:t>
                      </a:r>
                      <a:r>
                        <a:rPr lang="en-US" sz="1600" dirty="0" smtClean="0">
                          <a:effectLst/>
                        </a:rPr>
                        <a:t>28,864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6555985"/>
                  </a:ext>
                </a:extLst>
              </a:tr>
              <a:tr h="274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LAB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320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$19,520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320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$19,520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4828440"/>
                  </a:ext>
                </a:extLst>
              </a:tr>
              <a:tr h="274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$2,212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160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$4,480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6279409"/>
                  </a:ext>
                </a:extLst>
              </a:tr>
              <a:tr h="274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$45,039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64,484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1956096"/>
                  </a:ext>
                </a:extLst>
              </a:tr>
              <a:tr h="5573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 Travel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Tpac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meetings </a:t>
                      </a:r>
                      <a:r>
                        <a:rPr lang="en-US" sz="1600" dirty="0">
                          <a:effectLst/>
                        </a:rPr>
                        <a:t>@ 290 miles/meeting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</a:t>
                      </a:r>
                      <a:r>
                        <a:rPr lang="en-US" sz="1600" dirty="0" smtClean="0">
                          <a:effectLst/>
                        </a:rPr>
                        <a:t>0.44/mile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(3 Meetings)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$383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$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0.44/mile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(2 Meetings)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$255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2751000"/>
                  </a:ext>
                </a:extLst>
              </a:tr>
              <a:tr h="8238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3.0 Lab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Lab cost for equipment and facilities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$5,000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$4,700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9440046"/>
                  </a:ext>
                </a:extLst>
              </a:tr>
              <a:tr h="313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4.0 Subcontract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Beam fabrication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$5,000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$5,000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3931166"/>
                  </a:ext>
                </a:extLst>
              </a:tr>
              <a:tr h="2746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5.0 Total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$75,987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</a:t>
                      </a:r>
                      <a:r>
                        <a:rPr lang="en-US" sz="1600" dirty="0" smtClean="0">
                          <a:effectLst/>
                        </a:rPr>
                        <a:t>74,439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90413"/>
                  </a:ext>
                </a:extLst>
              </a:tr>
              <a:tr h="2746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Predicted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Actual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321723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5639" y="1321356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7: Predicted vs Final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031"/>
            <a:ext cx="5587314" cy="1325563"/>
          </a:xfrm>
        </p:spPr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Project Schedule</a:t>
            </a:r>
            <a:endParaRPr lang="en-US" dirty="0">
              <a:latin typeface="BankGothic Md BT" panose="020B0807020203060204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572891"/>
              </p:ext>
            </p:extLst>
          </p:nvPr>
        </p:nvGraphicFramePr>
        <p:xfrm>
          <a:off x="6268570" y="1110589"/>
          <a:ext cx="4918414" cy="5302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8446">
                  <a:extLst>
                    <a:ext uri="{9D8B030D-6E8A-4147-A177-3AD203B41FA5}">
                      <a16:colId xmlns:a16="http://schemas.microsoft.com/office/drawing/2014/main" val="2369028694"/>
                    </a:ext>
                  </a:extLst>
                </a:gridCol>
                <a:gridCol w="1283573">
                  <a:extLst>
                    <a:ext uri="{9D8B030D-6E8A-4147-A177-3AD203B41FA5}">
                      <a16:colId xmlns:a16="http://schemas.microsoft.com/office/drawing/2014/main" val="1330523531"/>
                    </a:ext>
                  </a:extLst>
                </a:gridCol>
                <a:gridCol w="1056395">
                  <a:extLst>
                    <a:ext uri="{9D8B030D-6E8A-4147-A177-3AD203B41FA5}">
                      <a16:colId xmlns:a16="http://schemas.microsoft.com/office/drawing/2014/main" val="352872874"/>
                    </a:ext>
                  </a:extLst>
                </a:gridCol>
              </a:tblGrid>
              <a:tr h="180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Task Name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Scheduled Finish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Actual Finish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4112336498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Task 4: Beam Fabrication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Thu 4/13/17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Fri 4/14/17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676252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4.1 Submit Shop Drawings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Thu 3/9/17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Fri 2/24/17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081828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4.2 Beam Fabrication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Mon 3/13/17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Fri 3/17/17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382305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4.3 Curing Time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Thu 4/13/17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Fri 4/14/17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607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Task 5: Beam Testing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4/14/17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Mon 4/17/17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316915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5.1 Test Setup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Wed 4/12/17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Fri 4/14/17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892623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5.2 Final Predictions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Thu 4/13/17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Mon 4/17/17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73123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5.3 Beam Test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4/14/17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Mon 4/17/17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774971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Task 6: Beam Analysis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Tue 4/25/17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Wed 4/19/17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469400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Task 7: Project Management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Thu 5/11/17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Tues 5/9/17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8880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7.1 Communications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5/5/17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317836812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Team Meetings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5/5/17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820416638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7.1.2 Client Meetings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Fri </a:t>
                      </a:r>
                      <a:r>
                        <a:rPr lang="en-US" sz="1400" dirty="0" smtClean="0">
                          <a:effectLst/>
                        </a:rPr>
                        <a:t>3/17/17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Thu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3/16/17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307211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   7.1.2.1 TPAC Tour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9/2/16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3864903949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   7.1.2.2 Beam Fabrication Day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3/17/17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Thu 3/16/17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746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7.2 Deliverables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Thu 5/11/17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1543359638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7.2.1 50% Design Report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Tues 3/14/17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Thurs 3/2/17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841346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7.2.2 Final Draft of report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Mon 5/1/17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2986287115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7.2.3 Website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Mon 4/24/17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Tues 5/2/17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578063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7.2.4 Final Presentation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5/5/17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Fri 4/28/17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406524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  7.2.5 Final Report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Thu 5/11/17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Tues 5/9/17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5747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461482"/>
            <a:ext cx="42527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Schedule changes due to:</a:t>
            </a:r>
          </a:p>
          <a:p>
            <a:pPr lvl="1"/>
            <a:r>
              <a:rPr lang="en-US" dirty="0" smtClean="0"/>
              <a:t>Stress-Strain cylinder tests</a:t>
            </a:r>
          </a:p>
          <a:p>
            <a:pPr lvl="1"/>
            <a:r>
              <a:rPr lang="en-US" dirty="0" smtClean="0"/>
              <a:t>TPAC schedule</a:t>
            </a:r>
          </a:p>
          <a:p>
            <a:pPr lvl="1"/>
            <a:r>
              <a:rPr lang="en-US" dirty="0" smtClean="0"/>
              <a:t>Concrete mix</a:t>
            </a:r>
          </a:p>
          <a:p>
            <a:pPr lvl="1"/>
            <a:endParaRPr lang="en-US" baseline="30000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655529"/>
              </p:ext>
            </p:extLst>
          </p:nvPr>
        </p:nvGraphicFramePr>
        <p:xfrm>
          <a:off x="1094178" y="3520639"/>
          <a:ext cx="4918414" cy="2892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8446">
                  <a:extLst>
                    <a:ext uri="{9D8B030D-6E8A-4147-A177-3AD203B41FA5}">
                      <a16:colId xmlns:a16="http://schemas.microsoft.com/office/drawing/2014/main" val="2369028694"/>
                    </a:ext>
                  </a:extLst>
                </a:gridCol>
                <a:gridCol w="1344544">
                  <a:extLst>
                    <a:ext uri="{9D8B030D-6E8A-4147-A177-3AD203B41FA5}">
                      <a16:colId xmlns:a16="http://schemas.microsoft.com/office/drawing/2014/main" val="1330523531"/>
                    </a:ext>
                  </a:extLst>
                </a:gridCol>
                <a:gridCol w="995424">
                  <a:extLst>
                    <a:ext uri="{9D8B030D-6E8A-4147-A177-3AD203B41FA5}">
                      <a16:colId xmlns:a16="http://schemas.microsoft.com/office/drawing/2014/main" val="352872874"/>
                    </a:ext>
                  </a:extLst>
                </a:gridCol>
              </a:tblGrid>
              <a:tr h="180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Task Name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Scheduled Finish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Actual Finish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4112336498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Task 1: Mix Design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Sun 1/22/17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Mon 1/30/17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814895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1.1 Design Mix Experimental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Thu 10/20/16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1351140982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1.2 Mix Design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Thu 11/3/16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3297504490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1.3 Collect Materials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12/9/16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1484575852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1.4 Cylinder Creation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Sun 12/11/16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Sat 12/9/16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94550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1.5 Curing Time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Tue 1/17/17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262119142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1.6 Cylinder Testing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Sun 1/22/17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Mon 1/30/17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611991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Task 2: Beam Cross-Section Design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 12/9/16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Wed 1/15/17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154414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2.1 Creating a MathCAD model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Fri 11/25/16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/>
                </a:tc>
                <a:extLst>
                  <a:ext uri="{0D108BD9-81ED-4DB2-BD59-A6C34878D82A}">
                    <a16:rowId xmlns:a16="http://schemas.microsoft.com/office/drawing/2014/main" val="3603215808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2.2 Cross-Section Designs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Fri 12/9/16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Wed 2/24/17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162464"/>
                  </a:ext>
                </a:extLst>
              </a:tr>
              <a:tr h="208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Task 3: Final Design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Tue 2/28/17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Fri 2/24/17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1" marR="6361" marT="6361" marB="63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92796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5634" y="3151307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8: Project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8211" cy="1325563"/>
          </a:xfrm>
        </p:spPr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Acknowledgements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Vince Rossi, PE | Design Engineer - TPAC</a:t>
            </a:r>
          </a:p>
          <a:p>
            <a:r>
              <a:rPr lang="en-US" dirty="0" smtClean="0"/>
              <a:t>Dr. Robin </a:t>
            </a:r>
            <a:r>
              <a:rPr lang="en-US" dirty="0" err="1" smtClean="0"/>
              <a:t>Tuchscherer</a:t>
            </a:r>
            <a:endParaRPr lang="en-US" dirty="0" smtClean="0"/>
          </a:p>
          <a:p>
            <a:r>
              <a:rPr lang="en-US" dirty="0" smtClean="0"/>
              <a:t>Northern Arizona University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25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2" b="38479"/>
          <a:stretch/>
        </p:blipFill>
        <p:spPr>
          <a:xfrm>
            <a:off x="1524000" y="4001294"/>
            <a:ext cx="9144000" cy="17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References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[1] Photo by Rick Wilson</a:t>
            </a:r>
          </a:p>
          <a:p>
            <a:pPr marL="0" indent="0">
              <a:buNone/>
            </a:pPr>
            <a:r>
              <a:rPr lang="en-US" dirty="0" smtClean="0"/>
              <a:t>[2] </a:t>
            </a:r>
            <a:r>
              <a:rPr lang="en-US" dirty="0"/>
              <a:t>Photo by Vince Rossi</a:t>
            </a:r>
          </a:p>
          <a:p>
            <a:pPr marL="0" indent="0">
              <a:buNone/>
            </a:pPr>
            <a:r>
              <a:rPr lang="en-US" dirty="0" smtClean="0"/>
              <a:t>[3] </a:t>
            </a:r>
            <a:r>
              <a:rPr lang="en-US" dirty="0"/>
              <a:t>PCI L</a:t>
            </a:r>
            <a:r>
              <a:rPr lang="en-US" dirty="0" smtClean="0"/>
              <a:t>ogo. "PCI </a:t>
            </a:r>
            <a:r>
              <a:rPr lang="en-US" dirty="0"/>
              <a:t>| Student Education", Pci.org, 2017. [Online]. Available: http://www.pci.org/education/student_education</a:t>
            </a:r>
            <a:r>
              <a:rPr lang="en-US" dirty="0" smtClean="0"/>
              <a:t>/.</a:t>
            </a:r>
          </a:p>
          <a:p>
            <a:pPr marL="0" indent="0">
              <a:buNone/>
            </a:pPr>
            <a:r>
              <a:rPr lang="en-US" dirty="0" smtClean="0"/>
              <a:t>[4</a:t>
            </a:r>
            <a:r>
              <a:rPr lang="en-US" dirty="0"/>
              <a:t>] </a:t>
            </a:r>
            <a:r>
              <a:rPr lang="en-US" dirty="0" smtClean="0"/>
              <a:t>PCI Big Beam Rules 2017</a:t>
            </a:r>
            <a:r>
              <a:rPr lang="en-US" dirty="0"/>
              <a:t>. [Online]. Available: http://www.pci.org/uploadedFiles/Siteroot/Education/_</a:t>
            </a:r>
            <a:r>
              <a:rPr lang="en-US" dirty="0" smtClean="0"/>
              <a:t>Related_Content/EDU16-3271_Big%20Beam%20Brochure_Web.pdf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[5] Photo by Mohammed </a:t>
            </a:r>
            <a:r>
              <a:rPr lang="en-US" dirty="0" err="1" smtClean="0"/>
              <a:t>Alradhi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[6] Photo by </a:t>
            </a:r>
            <a:r>
              <a:rPr lang="en-US" dirty="0" err="1" smtClean="0"/>
              <a:t>Kacy</a:t>
            </a:r>
            <a:r>
              <a:rPr lang="en-US" dirty="0" smtClean="0"/>
              <a:t> Aoki</a:t>
            </a:r>
          </a:p>
          <a:p>
            <a:pPr marL="0" indent="0">
              <a:buNone/>
            </a:pPr>
            <a:r>
              <a:rPr lang="en-US" dirty="0" smtClean="0"/>
              <a:t>[7] Photo by </a:t>
            </a:r>
            <a:r>
              <a:rPr lang="en-US" dirty="0" err="1" smtClean="0"/>
              <a:t>Qusai</a:t>
            </a:r>
            <a:r>
              <a:rPr lang="en-US" dirty="0" smtClean="0"/>
              <a:t> Al </a:t>
            </a:r>
            <a:r>
              <a:rPr lang="en-US" dirty="0" err="1" smtClean="0"/>
              <a:t>Ghalbi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1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08" y="1364306"/>
            <a:ext cx="5801784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2" descr="Image result for northern arizona univers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59" y="1432527"/>
            <a:ext cx="3820560" cy="14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0323" l="585" r="98392">
                        <a14:foregroundMark x1="16959" y1="32527" x2="9942" y2="45968"/>
                        <a14:foregroundMark x1="9942" y1="45699" x2="9942" y2="45699"/>
                        <a14:foregroundMark x1="4094" y1="31452" x2="4971" y2="66667"/>
                        <a14:foregroundMark x1="36988" y1="6183" x2="65936" y2="8333"/>
                        <a14:foregroundMark x1="91520" y1="25000" x2="98684" y2="55914"/>
                        <a14:foregroundMark x1="58918" y1="90591" x2="41667" y2="89516"/>
                        <a14:foregroundMark x1="585" y1="42473" x2="585" y2="52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6" y="3287008"/>
            <a:ext cx="4931719" cy="268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Introduction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1104"/>
            <a:ext cx="576437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Yearly competition held by PCI</a:t>
            </a:r>
          </a:p>
          <a:p>
            <a:r>
              <a:rPr lang="en-US" dirty="0" smtClean="0"/>
              <a:t>Contest ends June 17, 2017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Purpose</a:t>
            </a:r>
          </a:p>
          <a:p>
            <a:r>
              <a:rPr lang="en-US" dirty="0"/>
              <a:t>Design a prestressed concrete beam according to the PCI Big Beam competition rules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578" y="4515301"/>
            <a:ext cx="5221501" cy="1314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602578" y="5933722"/>
            <a:ext cx="368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3: PCI Logo [3]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72779" y="3351609"/>
            <a:ext cx="368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2: TPAC Logo [2]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779" y="1962414"/>
            <a:ext cx="4051300" cy="133350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148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Project Description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61547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Length of prestressed beam:</a:t>
            </a:r>
          </a:p>
          <a:p>
            <a:pPr lvl="1"/>
            <a:r>
              <a:rPr lang="en-US" dirty="0" smtClean="0"/>
              <a:t>Simply supported beam of 18 feet center to center of bearing</a:t>
            </a:r>
          </a:p>
          <a:p>
            <a:pPr lvl="1"/>
            <a:r>
              <a:rPr lang="en-US" dirty="0" smtClean="0"/>
              <a:t>No longer than 20 feet overall</a:t>
            </a:r>
          </a:p>
          <a:p>
            <a:r>
              <a:rPr lang="en-US" dirty="0" smtClean="0"/>
              <a:t>Load Requirements for maximum points:</a:t>
            </a:r>
          </a:p>
          <a:p>
            <a:pPr lvl="1"/>
            <a:r>
              <a:rPr lang="en-US" dirty="0" smtClean="0"/>
              <a:t>Cannot crack under the service load of 20 kips</a:t>
            </a:r>
          </a:p>
          <a:p>
            <a:pPr lvl="1"/>
            <a:r>
              <a:rPr lang="en-US" dirty="0" smtClean="0"/>
              <a:t>Must fail between 32 kips and 39 kips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78316" y="4539915"/>
            <a:ext cx="437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4: Allowable load configurations [4]</a:t>
            </a:r>
            <a:endParaRPr lang="en-US" dirty="0"/>
          </a:p>
        </p:txBody>
      </p:sp>
      <p:pic>
        <p:nvPicPr>
          <p:cNvPr id="7" name="Picture 6" descr="Screen Shot 2017-04-25 at 11.0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82" y="2852592"/>
            <a:ext cx="5200650" cy="15269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948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Judging Criteria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Design accuracy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Lowest </a:t>
            </a:r>
            <a:r>
              <a:rPr lang="en-US" dirty="0" smtClean="0"/>
              <a:t>cost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Lowest </a:t>
            </a:r>
            <a:r>
              <a:rPr lang="en-US" dirty="0" smtClean="0"/>
              <a:t>weight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Largest </a:t>
            </a:r>
            <a:r>
              <a:rPr lang="en-US" dirty="0" smtClean="0"/>
              <a:t>measured deflection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Accuracy of predictions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Report quality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of code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5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6997" y="1570844"/>
            <a:ext cx="5527343" cy="3684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579358" y="6311900"/>
            <a:ext cx="368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5: Pouring of Beam [5]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Concrete Mix Design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4407"/>
            <a:ext cx="10515600" cy="4351338"/>
          </a:xfrm>
        </p:spPr>
        <p:txBody>
          <a:bodyPr/>
          <a:lstStyle/>
          <a:p>
            <a:r>
              <a:rPr lang="en-US" dirty="0" smtClean="0"/>
              <a:t>TPAC’s Lightweight (LW) and Normal weight (SCC) mix + 4 new mixes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69047"/>
              </p:ext>
            </p:extLst>
          </p:nvPr>
        </p:nvGraphicFramePr>
        <p:xfrm>
          <a:off x="1120346" y="2402392"/>
          <a:ext cx="9572368" cy="3857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907">
                  <a:extLst>
                    <a:ext uri="{9D8B030D-6E8A-4147-A177-3AD203B41FA5}">
                      <a16:colId xmlns:a16="http://schemas.microsoft.com/office/drawing/2014/main" val="3867400927"/>
                    </a:ext>
                  </a:extLst>
                </a:gridCol>
                <a:gridCol w="2358189">
                  <a:extLst>
                    <a:ext uri="{9D8B030D-6E8A-4147-A177-3AD203B41FA5}">
                      <a16:colId xmlns:a16="http://schemas.microsoft.com/office/drawing/2014/main" val="1901083016"/>
                    </a:ext>
                  </a:extLst>
                </a:gridCol>
                <a:gridCol w="2797180">
                  <a:extLst>
                    <a:ext uri="{9D8B030D-6E8A-4147-A177-3AD203B41FA5}">
                      <a16:colId xmlns:a16="http://schemas.microsoft.com/office/drawing/2014/main" val="1691827905"/>
                    </a:ext>
                  </a:extLst>
                </a:gridCol>
                <a:gridCol w="2393092">
                  <a:extLst>
                    <a:ext uri="{9D8B030D-6E8A-4147-A177-3AD203B41FA5}">
                      <a16:colId xmlns:a16="http://schemas.microsoft.com/office/drawing/2014/main" val="3747588548"/>
                    </a:ext>
                  </a:extLst>
                </a:gridCol>
              </a:tblGrid>
              <a:tr h="551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Mix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Cement Type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Pozzolan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Aggregate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021541"/>
                  </a:ext>
                </a:extLst>
              </a:tr>
              <a:tr h="551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TPAC – LW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II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Fly Ash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Sand, Shale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606906"/>
                  </a:ext>
                </a:extLst>
              </a:tr>
              <a:tr h="551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Mix #1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Type III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50%</a:t>
                      </a:r>
                      <a:r>
                        <a:rPr lang="en-US" sz="2400" b="1" baseline="0" dirty="0" smtClean="0"/>
                        <a:t> FA*/50% SF*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Sand, Shale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834858"/>
                  </a:ext>
                </a:extLst>
              </a:tr>
              <a:tr h="551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Mix #2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Type III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Fly Ash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Sand, </a:t>
                      </a:r>
                      <a:r>
                        <a:rPr lang="en-US" sz="2400" b="1" dirty="0" smtClean="0"/>
                        <a:t>Cinders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87155"/>
                  </a:ext>
                </a:extLst>
              </a:tr>
              <a:tr h="551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TPAC – SCC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 II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Fly Ash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Sand,</a:t>
                      </a:r>
                      <a:r>
                        <a:rPr lang="en-US" sz="2400" baseline="0" dirty="0" smtClean="0"/>
                        <a:t> River Rocks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36915"/>
                  </a:ext>
                </a:extLst>
              </a:tr>
              <a:tr h="551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Mix #3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Type</a:t>
                      </a:r>
                      <a:r>
                        <a:rPr lang="en-US" sz="2400" b="1" baseline="0" dirty="0" smtClean="0"/>
                        <a:t> III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Fly</a:t>
                      </a:r>
                      <a:r>
                        <a:rPr lang="en-US" sz="2400" baseline="0" dirty="0" smtClean="0"/>
                        <a:t> Ash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Sand, </a:t>
                      </a:r>
                      <a:r>
                        <a:rPr lang="en-US" sz="2400" b="1" dirty="0" smtClean="0"/>
                        <a:t>Quartz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374313"/>
                  </a:ext>
                </a:extLst>
              </a:tr>
              <a:tr h="5510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Mix #4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Type III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50%</a:t>
                      </a:r>
                      <a:r>
                        <a:rPr lang="en-US" sz="2400" b="1" baseline="0" dirty="0" smtClean="0"/>
                        <a:t> FA/50% SF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Sand, River Rocks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84788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20346" y="1996627"/>
            <a:ext cx="377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1: Mix Design Materials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20819" y="6356350"/>
            <a:ext cx="3132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*FA = Fly Ash/SF = Silica Fume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99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Mix Analysis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97072" cy="4351338"/>
          </a:xfrm>
        </p:spPr>
        <p:txBody>
          <a:bodyPr/>
          <a:lstStyle/>
          <a:p>
            <a:r>
              <a:rPr lang="en-US" dirty="0" smtClean="0"/>
              <a:t>Compression Test</a:t>
            </a:r>
          </a:p>
          <a:p>
            <a:pPr lvl="1"/>
            <a:r>
              <a:rPr lang="en-US" dirty="0" smtClean="0"/>
              <a:t>ASTM C39</a:t>
            </a:r>
          </a:p>
          <a:p>
            <a:r>
              <a:rPr lang="en-US" dirty="0" smtClean="0"/>
              <a:t>Split Cylinder Test</a:t>
            </a:r>
          </a:p>
          <a:p>
            <a:pPr lvl="1"/>
            <a:r>
              <a:rPr lang="en-US" dirty="0" smtClean="0"/>
              <a:t>ASTM C496</a:t>
            </a:r>
          </a:p>
          <a:p>
            <a:r>
              <a:rPr lang="en-US" dirty="0" smtClean="0"/>
              <a:t>Stress-Strain Test</a:t>
            </a:r>
          </a:p>
          <a:p>
            <a:pPr lvl="1"/>
            <a:r>
              <a:rPr lang="en-US" dirty="0" smtClean="0"/>
              <a:t>ASTM C469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7</a:t>
            </a:fld>
            <a:endParaRPr lang="en-US"/>
          </a:p>
        </p:txBody>
      </p:sp>
      <p:pic>
        <p:nvPicPr>
          <p:cNvPr id="6" name="image10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274985" y="4808139"/>
            <a:ext cx="8133347" cy="15794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05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28847" y="1533808"/>
            <a:ext cx="4270612" cy="28716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02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135272" y="1454189"/>
            <a:ext cx="3098042" cy="29512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39739" y="4400692"/>
            <a:ext cx="368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6: Cylinders [6]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3313" y="4422121"/>
            <a:ext cx="436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7: Split Cylinder Tests on Six Mixes [6]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2390" y="6357672"/>
            <a:ext cx="386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8: Compression Tests[6]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88024" y="3684194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#1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18682" y="3453361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#2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53643" y="339822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#3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45874" y="337626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#4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49368" y="3471402"/>
            <a:ext cx="576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LW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41599" y="3629054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SCC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68018" y="6022248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Mix </a:t>
            </a:r>
            <a:r>
              <a:rPr lang="en-US" sz="2400" b="1" dirty="0">
                <a:solidFill>
                  <a:schemeClr val="bg1"/>
                </a:solidFill>
              </a:rPr>
              <a:t>#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81448" y="6027810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Mix #3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16754" y="6026209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Mix #4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05568" y="6028144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Mix #1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Compression Testing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8</a:t>
            </a:fld>
            <a:endParaRPr lang="en-US"/>
          </a:p>
        </p:txBody>
      </p:sp>
      <p:pic>
        <p:nvPicPr>
          <p:cNvPr id="5" name="FullSizeRend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05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nkGothic Md BT" panose="020B0807020203060204"/>
              </a:rPr>
              <a:t>Split Cylinder Testing</a:t>
            </a:r>
            <a:endParaRPr lang="en-US" dirty="0">
              <a:latin typeface="BankGothic Md BT" panose="020B080702020306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21B3-717E-41A5-B5B6-006F2EBE1E2A}" type="slidenum">
              <a:rPr lang="en-US" smtClean="0"/>
              <a:t>9</a:t>
            </a:fld>
            <a:endParaRPr lang="en-US"/>
          </a:p>
        </p:txBody>
      </p:sp>
      <p:pic>
        <p:nvPicPr>
          <p:cNvPr id="5" name="FullSizeRender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81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1587</TotalTime>
  <Words>1512</Words>
  <Application>Microsoft Office PowerPoint</Application>
  <PresentationFormat>Widescreen</PresentationFormat>
  <Paragraphs>605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BankGothic Md BT</vt:lpstr>
      <vt:lpstr>Calibri</vt:lpstr>
      <vt:lpstr>Calibri Light</vt:lpstr>
      <vt:lpstr>Cambria Math</vt:lpstr>
      <vt:lpstr>Century Gothic</vt:lpstr>
      <vt:lpstr>Times New Roman</vt:lpstr>
      <vt:lpstr>Wingdings 3</vt:lpstr>
      <vt:lpstr>Office Theme</vt:lpstr>
      <vt:lpstr>Slice</vt:lpstr>
      <vt:lpstr>Precast/prestressed concrete institute  Big Beam Contest</vt:lpstr>
      <vt:lpstr>Stakeholders</vt:lpstr>
      <vt:lpstr>Introduction</vt:lpstr>
      <vt:lpstr>Project Description</vt:lpstr>
      <vt:lpstr>Judging Criteria</vt:lpstr>
      <vt:lpstr>Concrete Mix Design</vt:lpstr>
      <vt:lpstr>Mix Analysis</vt:lpstr>
      <vt:lpstr>Compression Testing</vt:lpstr>
      <vt:lpstr>Split Cylinder Testing</vt:lpstr>
      <vt:lpstr>Test Results</vt:lpstr>
      <vt:lpstr>Mix Scoring</vt:lpstr>
      <vt:lpstr>Final Mix Design: TPAC’s LW Mix</vt:lpstr>
      <vt:lpstr>Beam Design</vt:lpstr>
      <vt:lpstr>Beam Scoring</vt:lpstr>
      <vt:lpstr>Final  Design </vt:lpstr>
      <vt:lpstr>Beam Fabrication</vt:lpstr>
      <vt:lpstr>Test Setup</vt:lpstr>
      <vt:lpstr>Predictions – Cylinder Testing Results</vt:lpstr>
      <vt:lpstr>Final Predictions</vt:lpstr>
      <vt:lpstr>Beam Test</vt:lpstr>
      <vt:lpstr>Final Results</vt:lpstr>
      <vt:lpstr>Failure</vt:lpstr>
      <vt:lpstr>Project Cost</vt:lpstr>
      <vt:lpstr>Project Schedule</vt:lpstr>
      <vt:lpstr>Acknowledgements</vt:lpstr>
      <vt:lpstr>References</vt:lpstr>
      <vt:lpstr>PowerPoint Presentation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PCI Big Beam</dc:title>
  <dc:creator>NAU Student</dc:creator>
  <cp:lastModifiedBy>Qusai Yahya M Al Ghalbi</cp:lastModifiedBy>
  <cp:revision>83</cp:revision>
  <dcterms:created xsi:type="dcterms:W3CDTF">2016-11-28T22:41:57Z</dcterms:created>
  <dcterms:modified xsi:type="dcterms:W3CDTF">2017-05-01T21:42:18Z</dcterms:modified>
</cp:coreProperties>
</file>